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elegraf Bold" charset="1" panose="00000800000000000000"/>
      <p:regular r:id="rId14"/>
    </p:embeddedFont>
    <p:embeddedFont>
      <p:font typeface="Open Sans" charset="1" panose="00000000000000000000"/>
      <p:regular r:id="rId15"/>
    </p:embeddedFont>
    <p:embeddedFont>
      <p:font typeface="HK Grotesk" charset="1" panose="00000500000000000000"/>
      <p:regular r:id="rId16"/>
    </p:embeddedFont>
    <p:embeddedFont>
      <p:font typeface="Open Sans Bold" charset="1" panose="00000000000000000000"/>
      <p:regular r:id="rId17"/>
    </p:embeddedFont>
    <p:embeddedFont>
      <p:font typeface="HK Grotesk Bold" charset="1" panose="00000800000000000000"/>
      <p:regular r:id="rId18"/>
    </p:embeddedFont>
    <p:embeddedFont>
      <p:font typeface="Open Sans Italics" charset="1" panose="00000000000000000000"/>
      <p:regular r:id="rId19"/>
    </p:embeddedFont>
    <p:embeddedFont>
      <p:font typeface="Schoolbell" charset="1" panose="02000000000000000000"/>
      <p:regular r:id="rId20"/>
    </p:embeddedFont>
    <p:embeddedFont>
      <p:font typeface="Canva Sans Bold" charset="1" panose="020B0803030501040103"/>
      <p:regular r:id="rId21"/>
    </p:embeddedFont>
    <p:embeddedFont>
      <p:font typeface="HK Grotesk Semi-Bold" charset="1" panose="00000700000000000000"/>
      <p:regular r:id="rId22"/>
    </p:embeddedFont>
    <p:embeddedFont>
      <p:font typeface="Open Sans Bold Italics" charset="1" panose="00000000000000000000"/>
      <p:regular r:id="rId23"/>
    </p:embeddedFont>
    <p:embeddedFont>
      <p:font typeface="Cormorant Garamond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finance.yahoo.com/news/thousands-americans-waste-364-subscriptions-090000514.html?guccounter=1&amp;guce_referrer=aHR0cHM6Ly93d3cuZ29vZ2xlLmNvbS8&amp;guce_referrer_sig=AQAAANTUeQMm0ZhRHDf6AnzM_K5FAtS-bA8NhkpeZKE_NHDEgfwKP1Zf5_SCOgbc6fczbV0tAGq3xQ-Hx7wmPFmwuhFmuOu4rZRzhfivFwbbmedNKUiTQoBrX9AmjJcDelI7idIfoZb4VGudswRTODsrx48DEJEMbc5HirrfoSpB5llB" TargetMode="External" Type="http://schemas.openxmlformats.org/officeDocument/2006/relationships/hyperlink"/><Relationship Id="rId3" Target="https://www.self.inc/info/cost-of-unused-paid-subscriptions/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d54PJ4LU.mp4" Type="http://schemas.openxmlformats.org/officeDocument/2006/relationships/video"/><Relationship Id="rId4" Target="../media/VAGd54PJ4LU.mp4" Type="http://schemas.microsoft.com/office/2007/relationships/media"/><Relationship Id="rId5" Target="../media/image15.png" Type="http://schemas.openxmlformats.org/officeDocument/2006/relationships/image"/><Relationship Id="rId6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18.jpeg" Type="http://schemas.openxmlformats.org/officeDocument/2006/relationships/image"/><Relationship Id="rId5" Target="https://www.juniperresearch.com/research/fintech-payments/ecommerce/subscription-economy-market-report/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https://www.linkedin.com/in/maryam-almetnawy/" TargetMode="External" Type="http://schemas.openxmlformats.org/officeDocument/2006/relationships/hyperlink"/><Relationship Id="rId8" Target="https://www.linkedin.com/in/ameera-saeed/" TargetMode="External" Type="http://schemas.openxmlformats.org/officeDocument/2006/relationships/hyperlink"/><Relationship Id="rId9" Target="https://www.linkedin.com/in/aya-hmoud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44210" y="-10341414"/>
            <a:ext cx="21688420" cy="21688420"/>
          </a:xfrm>
          <a:custGeom>
            <a:avLst/>
            <a:gdLst/>
            <a:ahLst/>
            <a:cxnLst/>
            <a:rect r="r" b="b" t="t" l="l"/>
            <a:pathLst>
              <a:path h="21688420" w="21688420">
                <a:moveTo>
                  <a:pt x="0" y="0"/>
                </a:moveTo>
                <a:lnTo>
                  <a:pt x="21688420" y="0"/>
                </a:lnTo>
                <a:lnTo>
                  <a:pt x="21688420" y="21688420"/>
                </a:lnTo>
                <a:lnTo>
                  <a:pt x="0" y="2168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37438" y="8061038"/>
            <a:ext cx="3921862" cy="158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9"/>
              </a:lnSpc>
            </a:pPr>
            <a:r>
              <a:rPr lang="en-US" sz="2399" b="true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</a:p>
          <a:p>
            <a:pPr algn="r">
              <a:lnSpc>
                <a:spcPts val="3119"/>
              </a:lnSpc>
            </a:pPr>
            <a:r>
              <a:rPr lang="en-US" sz="2399" b="true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Maryam Almetnawy</a:t>
            </a:r>
          </a:p>
          <a:p>
            <a:pPr algn="r">
              <a:lnSpc>
                <a:spcPts val="3119"/>
              </a:lnSpc>
            </a:pPr>
            <a:r>
              <a:rPr lang="en-US" sz="2399" b="true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Ameera Saeed</a:t>
            </a:r>
          </a:p>
          <a:p>
            <a:pPr algn="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Aya Hmoud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7" y="8334355"/>
            <a:ext cx="16230600" cy="23812"/>
          </a:xfrm>
          <a:prstGeom prst="line">
            <a:avLst/>
          </a:prstGeom>
          <a:ln cap="flat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320167" y="-10585418"/>
            <a:ext cx="21688420" cy="21688420"/>
          </a:xfrm>
          <a:custGeom>
            <a:avLst/>
            <a:gdLst/>
            <a:ahLst/>
            <a:cxnLst/>
            <a:rect r="r" b="b" t="t" l="l"/>
            <a:pathLst>
              <a:path h="21688420" w="21688420">
                <a:moveTo>
                  <a:pt x="0" y="0"/>
                </a:moveTo>
                <a:lnTo>
                  <a:pt x="21688420" y="0"/>
                </a:lnTo>
                <a:lnTo>
                  <a:pt x="21688420" y="21688421"/>
                </a:lnTo>
                <a:lnTo>
                  <a:pt x="0" y="2168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402936" y="1956040"/>
            <a:ext cx="9482127" cy="5519855"/>
          </a:xfrm>
          <a:custGeom>
            <a:avLst/>
            <a:gdLst/>
            <a:ahLst/>
            <a:cxnLst/>
            <a:rect r="r" b="b" t="t" l="l"/>
            <a:pathLst>
              <a:path h="5519855" w="9482127">
                <a:moveTo>
                  <a:pt x="0" y="0"/>
                </a:moveTo>
                <a:lnTo>
                  <a:pt x="9482128" y="0"/>
                </a:lnTo>
                <a:lnTo>
                  <a:pt x="9482128" y="5519855"/>
                </a:lnTo>
                <a:lnTo>
                  <a:pt x="0" y="5519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7" y="8594569"/>
            <a:ext cx="3527918" cy="861145"/>
          </a:xfrm>
          <a:custGeom>
            <a:avLst/>
            <a:gdLst/>
            <a:ahLst/>
            <a:cxnLst/>
            <a:rect r="r" b="b" t="t" l="l"/>
            <a:pathLst>
              <a:path h="861145" w="3527918">
                <a:moveTo>
                  <a:pt x="0" y="0"/>
                </a:moveTo>
                <a:lnTo>
                  <a:pt x="3527918" y="0"/>
                </a:lnTo>
                <a:lnTo>
                  <a:pt x="3527918" y="861145"/>
                </a:lnTo>
                <a:lnTo>
                  <a:pt x="0" y="86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7" y="7687539"/>
            <a:ext cx="3815655" cy="41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  <a:spcBef>
                <a:spcPct val="0"/>
              </a:spcBef>
            </a:pPr>
            <a:r>
              <a:rPr lang="en-US" sz="2472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Area: </a:t>
            </a:r>
            <a:r>
              <a:rPr lang="en-US" sz="2472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Financial technology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0B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796792"/>
            <a:ext cx="5068465" cy="4964474"/>
            <a:chOff x="0" y="0"/>
            <a:chExt cx="1849893" cy="18119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9893" cy="1811938"/>
            </a:xfrm>
            <a:custGeom>
              <a:avLst/>
              <a:gdLst/>
              <a:ahLst/>
              <a:cxnLst/>
              <a:rect r="r" b="b" t="t" l="l"/>
              <a:pathLst>
                <a:path h="1811938" w="1849893">
                  <a:moveTo>
                    <a:pt x="1725433" y="1811938"/>
                  </a:moveTo>
                  <a:lnTo>
                    <a:pt x="124460" y="1811938"/>
                  </a:lnTo>
                  <a:cubicBezTo>
                    <a:pt x="55880" y="1811938"/>
                    <a:pt x="0" y="1756058"/>
                    <a:pt x="0" y="16874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25433" y="0"/>
                  </a:lnTo>
                  <a:cubicBezTo>
                    <a:pt x="1794013" y="0"/>
                    <a:pt x="1849893" y="55880"/>
                    <a:pt x="1849893" y="124460"/>
                  </a:cubicBezTo>
                  <a:lnTo>
                    <a:pt x="1849893" y="1687478"/>
                  </a:lnTo>
                  <a:cubicBezTo>
                    <a:pt x="1849893" y="1756058"/>
                    <a:pt x="1794013" y="1811938"/>
                    <a:pt x="1725433" y="1811938"/>
                  </a:cubicBezTo>
                  <a:close/>
                </a:path>
              </a:pathLst>
            </a:custGeom>
            <a:solidFill>
              <a:srgbClr val="DCE6F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09767" y="5550900"/>
            <a:ext cx="5068465" cy="6210365"/>
            <a:chOff x="0" y="0"/>
            <a:chExt cx="1849893" cy="22666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893" cy="2266665"/>
            </a:xfrm>
            <a:custGeom>
              <a:avLst/>
              <a:gdLst/>
              <a:ahLst/>
              <a:cxnLst/>
              <a:rect r="r" b="b" t="t" l="l"/>
              <a:pathLst>
                <a:path h="2266665" w="1849893">
                  <a:moveTo>
                    <a:pt x="1725433" y="2266664"/>
                  </a:moveTo>
                  <a:lnTo>
                    <a:pt x="124460" y="2266664"/>
                  </a:lnTo>
                  <a:cubicBezTo>
                    <a:pt x="55880" y="2266664"/>
                    <a:pt x="0" y="2210784"/>
                    <a:pt x="0" y="21422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25433" y="0"/>
                  </a:lnTo>
                  <a:cubicBezTo>
                    <a:pt x="1794013" y="0"/>
                    <a:pt x="1849893" y="55880"/>
                    <a:pt x="1849893" y="124460"/>
                  </a:cubicBezTo>
                  <a:lnTo>
                    <a:pt x="1849893" y="2142205"/>
                  </a:lnTo>
                  <a:cubicBezTo>
                    <a:pt x="1849893" y="2210784"/>
                    <a:pt x="1794013" y="2266665"/>
                    <a:pt x="1725433" y="2266665"/>
                  </a:cubicBezTo>
                  <a:close/>
                </a:path>
              </a:pathLst>
            </a:custGeom>
            <a:solidFill>
              <a:srgbClr val="85D8D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90835" y="3993700"/>
            <a:ext cx="5068465" cy="7767566"/>
            <a:chOff x="0" y="0"/>
            <a:chExt cx="1849893" cy="28350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9893" cy="2835013"/>
            </a:xfrm>
            <a:custGeom>
              <a:avLst/>
              <a:gdLst/>
              <a:ahLst/>
              <a:cxnLst/>
              <a:rect r="r" b="b" t="t" l="l"/>
              <a:pathLst>
                <a:path h="2835013" w="1849893">
                  <a:moveTo>
                    <a:pt x="1725433" y="2835013"/>
                  </a:moveTo>
                  <a:lnTo>
                    <a:pt x="124460" y="2835013"/>
                  </a:lnTo>
                  <a:cubicBezTo>
                    <a:pt x="55880" y="2835013"/>
                    <a:pt x="0" y="2779133"/>
                    <a:pt x="0" y="27105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25433" y="0"/>
                  </a:lnTo>
                  <a:cubicBezTo>
                    <a:pt x="1794013" y="0"/>
                    <a:pt x="1849893" y="55880"/>
                    <a:pt x="1849893" y="124460"/>
                  </a:cubicBezTo>
                  <a:lnTo>
                    <a:pt x="1849893" y="2710553"/>
                  </a:lnTo>
                  <a:cubicBezTo>
                    <a:pt x="1849893" y="2779133"/>
                    <a:pt x="1794013" y="2835013"/>
                    <a:pt x="1725433" y="2835013"/>
                  </a:cubicBezTo>
                  <a:close/>
                </a:path>
              </a:pathLst>
            </a:custGeom>
            <a:solidFill>
              <a:srgbClr val="FECB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663704" y="4586949"/>
            <a:ext cx="3447602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avg person loses nearly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3704" y="6941780"/>
            <a:ext cx="413742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on unused services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32337" y="6038422"/>
            <a:ext cx="2622081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b="true" sz="5899">
                <a:solidFill>
                  <a:srgbClr val="562CC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85.7%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701" y="7156474"/>
            <a:ext cx="1414895" cy="1035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7"/>
              </a:lnSpc>
            </a:pPr>
            <a:r>
              <a:rPr lang="en-US" sz="6098" b="true">
                <a:solidFill>
                  <a:srgbClr val="562CC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$33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63704" y="5808054"/>
            <a:ext cx="3857064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true">
                <a:solidFill>
                  <a:srgbClr val="562CC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$400/year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19175"/>
            <a:ext cx="1215461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85D8D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55046" y="7181486"/>
            <a:ext cx="4000617" cy="146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3"/>
              </a:lnSpc>
              <a:spcBef>
                <a:spcPct val="0"/>
              </a:spcBef>
            </a:pPr>
            <a:r>
              <a:rPr lang="en-US" sz="2766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have at least one paid subscription unused each month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8701" y="8292889"/>
            <a:ext cx="4167260" cy="98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  <a:spcBef>
                <a:spcPct val="0"/>
              </a:spcBef>
            </a:pPr>
            <a:r>
              <a:rPr lang="en-US" sz="281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monthly average of unused paid subscriptions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43596" y="7555203"/>
            <a:ext cx="2169707" cy="58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</a:pPr>
            <a:r>
              <a:rPr lang="en-US" sz="3498" b="true">
                <a:solidFill>
                  <a:srgbClr val="562CC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57300" y="839787"/>
            <a:ext cx="3287654" cy="33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  <a:hlinkClick r:id="rId2" tooltip="https://finance.yahoo.com/news/thousands-americans-waste-364-subscriptions-090000514.html?guccounter=1&amp;guce_referrer=aHR0cHM6Ly93d3cuZ29vZ2xlLmNvbS8&amp;guce_referrer_sig=AQAAANTUeQMm0ZhRHDf6AnzM_K5FAtS-bA8NhkpeZKE_NHDEgfwKP1Zf5_SCOgbc6fczbV0tAGq3xQ-Hx7wmPFmwuhFmuOu4rZRzhfivFwbbmedNKUiTQoBrX9AmjJcDelI7idIfoZb4VGudswRTODsrx48DEJEMbc5HirrfoSpB5llB"/>
              </a:rPr>
              <a:t>[2] Yahoo Finance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04177" y="365484"/>
            <a:ext cx="119389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  <a:hlinkClick r:id="rId3" tooltip="https://www.self.inc/info/cost-of-unused-paid-subscriptions/"/>
              </a:rPr>
              <a:t>[1] Statista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40591" y="8417274"/>
            <a:ext cx="202406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94758" y="9024620"/>
            <a:ext cx="202406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64433" y="7261186"/>
            <a:ext cx="202406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[2]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815510" y="-8585911"/>
            <a:ext cx="21688420" cy="21688420"/>
          </a:xfrm>
          <a:custGeom>
            <a:avLst/>
            <a:gdLst/>
            <a:ahLst/>
            <a:cxnLst/>
            <a:rect r="r" b="b" t="t" l="l"/>
            <a:pathLst>
              <a:path h="21688420" w="21688420">
                <a:moveTo>
                  <a:pt x="0" y="0"/>
                </a:moveTo>
                <a:lnTo>
                  <a:pt x="21688420" y="0"/>
                </a:lnTo>
                <a:lnTo>
                  <a:pt x="21688420" y="21688421"/>
                </a:lnTo>
                <a:lnTo>
                  <a:pt x="0" y="2168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42436" y="-8082228"/>
            <a:ext cx="21688420" cy="21688420"/>
          </a:xfrm>
          <a:custGeom>
            <a:avLst/>
            <a:gdLst/>
            <a:ahLst/>
            <a:cxnLst/>
            <a:rect r="r" b="b" t="t" l="l"/>
            <a:pathLst>
              <a:path h="21688420" w="21688420">
                <a:moveTo>
                  <a:pt x="0" y="0"/>
                </a:moveTo>
                <a:lnTo>
                  <a:pt x="21688420" y="0"/>
                </a:lnTo>
                <a:lnTo>
                  <a:pt x="21688420" y="21688420"/>
                </a:lnTo>
                <a:lnTo>
                  <a:pt x="0" y="2168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93740" y="1028700"/>
            <a:ext cx="11869200" cy="6909448"/>
          </a:xfrm>
          <a:custGeom>
            <a:avLst/>
            <a:gdLst/>
            <a:ahLst/>
            <a:cxnLst/>
            <a:rect r="r" b="b" t="t" l="l"/>
            <a:pathLst>
              <a:path h="6909448" w="11869200">
                <a:moveTo>
                  <a:pt x="0" y="0"/>
                </a:moveTo>
                <a:lnTo>
                  <a:pt x="11869200" y="0"/>
                </a:lnTo>
                <a:lnTo>
                  <a:pt x="11869200" y="6909448"/>
                </a:lnTo>
                <a:lnTo>
                  <a:pt x="0" y="690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5245" y="7833373"/>
            <a:ext cx="1195751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AI financial assistant that identifies underused subscriptions and sends cancellation reminders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89924" y="-5700710"/>
            <a:ext cx="21688420" cy="21688420"/>
          </a:xfrm>
          <a:custGeom>
            <a:avLst/>
            <a:gdLst/>
            <a:ahLst/>
            <a:cxnLst/>
            <a:rect r="r" b="b" t="t" l="l"/>
            <a:pathLst>
              <a:path h="21688420" w="21688420">
                <a:moveTo>
                  <a:pt x="0" y="0"/>
                </a:moveTo>
                <a:lnTo>
                  <a:pt x="21688420" y="0"/>
                </a:lnTo>
                <a:lnTo>
                  <a:pt x="21688420" y="21688420"/>
                </a:lnTo>
                <a:lnTo>
                  <a:pt x="0" y="2168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891510" y="5610235"/>
            <a:ext cx="932349" cy="696719"/>
          </a:xfrm>
          <a:custGeom>
            <a:avLst/>
            <a:gdLst/>
            <a:ahLst/>
            <a:cxnLst/>
            <a:rect r="r" b="b" t="t" l="l"/>
            <a:pathLst>
              <a:path h="696719" w="932349">
                <a:moveTo>
                  <a:pt x="0" y="0"/>
                </a:moveTo>
                <a:lnTo>
                  <a:pt x="932349" y="0"/>
                </a:lnTo>
                <a:lnTo>
                  <a:pt x="932349" y="696719"/>
                </a:lnTo>
                <a:lnTo>
                  <a:pt x="0" y="696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7085206" y="5314611"/>
            <a:ext cx="1641492" cy="1295794"/>
            <a:chOff x="0" y="0"/>
            <a:chExt cx="2188655" cy="1727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910894"/>
              <a:ext cx="2119138" cy="816831"/>
            </a:xfrm>
            <a:custGeom>
              <a:avLst/>
              <a:gdLst/>
              <a:ahLst/>
              <a:cxnLst/>
              <a:rect r="r" b="b" t="t" l="l"/>
              <a:pathLst>
                <a:path h="816831" w="2119138">
                  <a:moveTo>
                    <a:pt x="0" y="0"/>
                  </a:moveTo>
                  <a:lnTo>
                    <a:pt x="2119138" y="0"/>
                  </a:lnTo>
                  <a:lnTo>
                    <a:pt x="2119138" y="816831"/>
                  </a:lnTo>
                  <a:lnTo>
                    <a:pt x="0" y="816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6789" y="0"/>
              <a:ext cx="2161866" cy="636768"/>
            </a:xfrm>
            <a:custGeom>
              <a:avLst/>
              <a:gdLst/>
              <a:ahLst/>
              <a:cxnLst/>
              <a:rect r="r" b="b" t="t" l="l"/>
              <a:pathLst>
                <a:path h="636768" w="2161866">
                  <a:moveTo>
                    <a:pt x="0" y="0"/>
                  </a:moveTo>
                  <a:lnTo>
                    <a:pt x="2161866" y="0"/>
                  </a:lnTo>
                  <a:lnTo>
                    <a:pt x="2161866" y="636768"/>
                  </a:lnTo>
                  <a:lnTo>
                    <a:pt x="0" y="636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9923596" y="4306623"/>
            <a:ext cx="2340395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599" spc="5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Usage Analysis Clustering</a:t>
            </a:r>
          </a:p>
          <a:p>
            <a:pPr algn="ctr">
              <a:lnSpc>
                <a:spcPts val="1999"/>
              </a:lnSpc>
            </a:pPr>
            <a:r>
              <a:rPr lang="en-US" sz="1599" spc="5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&amp;</a:t>
            </a:r>
          </a:p>
          <a:p>
            <a:pPr algn="ctr">
              <a:lnSpc>
                <a:spcPts val="1999"/>
              </a:lnSpc>
              <a:spcBef>
                <a:spcPct val="0"/>
              </a:spcBef>
            </a:pPr>
            <a:r>
              <a:rPr lang="en-US" sz="1599" spc="5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Recommendations</a:t>
            </a:r>
          </a:p>
        </p:txBody>
      </p:sp>
      <p:sp>
        <p:nvSpPr>
          <p:cNvPr name="AutoShape 8" id="8"/>
          <p:cNvSpPr/>
          <p:nvPr/>
        </p:nvSpPr>
        <p:spPr>
          <a:xfrm>
            <a:off x="5823859" y="5958595"/>
            <a:ext cx="114704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726698" y="5962508"/>
            <a:ext cx="10107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2263991" y="5936547"/>
            <a:ext cx="1931801" cy="1294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62186" y="3657413"/>
            <a:ext cx="1147299" cy="481865"/>
          </a:xfrm>
          <a:custGeom>
            <a:avLst/>
            <a:gdLst/>
            <a:ahLst/>
            <a:cxnLst/>
            <a:rect r="r" b="b" t="t" l="l"/>
            <a:pathLst>
              <a:path h="481865" w="1147299">
                <a:moveTo>
                  <a:pt x="0" y="0"/>
                </a:moveTo>
                <a:lnTo>
                  <a:pt x="1147298" y="0"/>
                </a:lnTo>
                <a:lnTo>
                  <a:pt x="1147298" y="481866"/>
                </a:lnTo>
                <a:lnTo>
                  <a:pt x="0" y="481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90378" y="5746078"/>
            <a:ext cx="1119106" cy="380939"/>
          </a:xfrm>
          <a:custGeom>
            <a:avLst/>
            <a:gdLst/>
            <a:ahLst/>
            <a:cxnLst/>
            <a:rect r="r" b="b" t="t" l="l"/>
            <a:pathLst>
              <a:path h="380939" w="1119106">
                <a:moveTo>
                  <a:pt x="0" y="0"/>
                </a:moveTo>
                <a:lnTo>
                  <a:pt x="1119106" y="0"/>
                </a:lnTo>
                <a:lnTo>
                  <a:pt x="1119106" y="380939"/>
                </a:lnTo>
                <a:lnTo>
                  <a:pt x="0" y="380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93056" r="0" b="-100719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2409484" y="3898346"/>
            <a:ext cx="2482025" cy="206024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409484" y="5936547"/>
            <a:ext cx="2482025" cy="2204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03271" y="6479820"/>
            <a:ext cx="865127" cy="865127"/>
          </a:xfrm>
          <a:custGeom>
            <a:avLst/>
            <a:gdLst/>
            <a:ahLst/>
            <a:cxnLst/>
            <a:rect r="r" b="b" t="t" l="l"/>
            <a:pathLst>
              <a:path h="865127" w="865127">
                <a:moveTo>
                  <a:pt x="0" y="0"/>
                </a:moveTo>
                <a:lnTo>
                  <a:pt x="865128" y="0"/>
                </a:lnTo>
                <a:lnTo>
                  <a:pt x="865128" y="865127"/>
                </a:lnTo>
                <a:lnTo>
                  <a:pt x="0" y="8651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76262" y="7783097"/>
            <a:ext cx="1447467" cy="803668"/>
          </a:xfrm>
          <a:custGeom>
            <a:avLst/>
            <a:gdLst/>
            <a:ahLst/>
            <a:cxnLst/>
            <a:rect r="r" b="b" t="t" l="l"/>
            <a:pathLst>
              <a:path h="803668" w="1447467">
                <a:moveTo>
                  <a:pt x="0" y="0"/>
                </a:moveTo>
                <a:lnTo>
                  <a:pt x="1447466" y="0"/>
                </a:lnTo>
                <a:lnTo>
                  <a:pt x="1447466" y="803669"/>
                </a:lnTo>
                <a:lnTo>
                  <a:pt x="0" y="803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4213901" y="2467087"/>
            <a:ext cx="2287567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b="true" sz="2200" spc="77">
                <a:solidFill>
                  <a:srgbClr val="562C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96000" y="2490032"/>
            <a:ext cx="619904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0"/>
              </a:lnSpc>
              <a:spcBef>
                <a:spcPct val="0"/>
              </a:spcBef>
            </a:pPr>
            <a:r>
              <a:rPr lang="en-US" b="true" sz="2200" spc="77" strike="noStrike" u="none">
                <a:solidFill>
                  <a:srgbClr val="520B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67957" y="2490032"/>
            <a:ext cx="1851674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0"/>
              </a:lnSpc>
              <a:spcBef>
                <a:spcPct val="0"/>
              </a:spcBef>
            </a:pPr>
            <a:r>
              <a:rPr lang="en-US" b="true" sz="2200" spc="77">
                <a:solidFill>
                  <a:srgbClr val="520B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ML &amp; AI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99513" y="2490032"/>
            <a:ext cx="1695567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49"/>
              </a:lnSpc>
              <a:spcBef>
                <a:spcPct val="0"/>
              </a:spcBef>
            </a:pPr>
            <a:r>
              <a:rPr lang="en-US" b="true" sz="2199" spc="76">
                <a:solidFill>
                  <a:srgbClr val="520B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INTERFACE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6172" y="2467087"/>
            <a:ext cx="1887646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0"/>
              </a:lnSpc>
              <a:spcBef>
                <a:spcPct val="0"/>
              </a:spcBef>
            </a:pPr>
            <a:r>
              <a:rPr lang="en-US" b="true" sz="2200" spc="77">
                <a:solidFill>
                  <a:srgbClr val="520BB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SOURCES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2268399" y="5958595"/>
            <a:ext cx="2623111" cy="95378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2523728" y="5958595"/>
            <a:ext cx="2367782" cy="222633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4373237" y="5509677"/>
            <a:ext cx="2757252" cy="26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2"/>
              </a:lnSpc>
              <a:spcBef>
                <a:spcPct val="0"/>
              </a:spcBef>
            </a:pPr>
          </a:p>
        </p:txBody>
      </p:sp>
      <p:sp>
        <p:nvSpPr>
          <p:cNvPr name="AutoShape 25" id="25"/>
          <p:cNvSpPr/>
          <p:nvPr/>
        </p:nvSpPr>
        <p:spPr>
          <a:xfrm>
            <a:off x="2743818" y="4895129"/>
            <a:ext cx="2147692" cy="10634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4373237" y="4692068"/>
            <a:ext cx="3148119" cy="2321737"/>
          </a:xfrm>
          <a:custGeom>
            <a:avLst/>
            <a:gdLst/>
            <a:ahLst/>
            <a:cxnLst/>
            <a:rect r="r" b="b" t="t" l="l"/>
            <a:pathLst>
              <a:path h="2321737" w="3148119">
                <a:moveTo>
                  <a:pt x="0" y="0"/>
                </a:moveTo>
                <a:lnTo>
                  <a:pt x="3148119" y="0"/>
                </a:lnTo>
                <a:lnTo>
                  <a:pt x="3148119" y="2321738"/>
                </a:lnTo>
                <a:lnTo>
                  <a:pt x="0" y="2321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86469" y="4581210"/>
            <a:ext cx="627052" cy="627837"/>
          </a:xfrm>
          <a:custGeom>
            <a:avLst/>
            <a:gdLst/>
            <a:ahLst/>
            <a:cxnLst/>
            <a:rect r="r" b="b" t="t" l="l"/>
            <a:pathLst>
              <a:path h="627837" w="627052">
                <a:moveTo>
                  <a:pt x="0" y="0"/>
                </a:moveTo>
                <a:lnTo>
                  <a:pt x="627052" y="0"/>
                </a:lnTo>
                <a:lnTo>
                  <a:pt x="627052" y="627837"/>
                </a:lnTo>
                <a:lnTo>
                  <a:pt x="0" y="6278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2970820" y="414220"/>
            <a:ext cx="13125295" cy="118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1"/>
              </a:lnSpc>
            </a:pPr>
            <a:r>
              <a:rPr lang="en-US" sz="7469" b="true">
                <a:solidFill>
                  <a:srgbClr val="520BB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How does </a:t>
            </a:r>
            <a:r>
              <a:rPr lang="en-US" sz="7469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SubSavers</a:t>
            </a:r>
            <a:r>
              <a:rPr lang="en-US" sz="7469" b="true">
                <a:solidFill>
                  <a:srgbClr val="520BB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function?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23596" y="5798042"/>
            <a:ext cx="2340395" cy="28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  <a:spcBef>
                <a:spcPct val="0"/>
              </a:spcBef>
            </a:pPr>
            <a:r>
              <a:rPr lang="en-US" sz="1799" spc="62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if &gt; 20 days unused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13901" y="4306623"/>
            <a:ext cx="2340395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1999"/>
              </a:lnSpc>
              <a:buFont typeface="Arial"/>
              <a:buChar char="•"/>
            </a:pPr>
            <a:r>
              <a:rPr lang="en-US" sz="1599" spc="5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susbscription. tyoe</a:t>
            </a:r>
          </a:p>
          <a:p>
            <a:pPr algn="l" marL="345439" indent="-172720" lvl="1">
              <a:lnSpc>
                <a:spcPts val="1999"/>
              </a:lnSpc>
              <a:buFont typeface="Arial"/>
              <a:buChar char="•"/>
            </a:pPr>
            <a:r>
              <a:rPr lang="en-US" sz="1599" spc="5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renewal dates</a:t>
            </a:r>
          </a:p>
          <a:p>
            <a:pPr algn="l" marL="345439" indent="-172720" lvl="1">
              <a:lnSpc>
                <a:spcPts val="1999"/>
              </a:lnSpc>
              <a:spcBef>
                <a:spcPct val="0"/>
              </a:spcBef>
              <a:buFont typeface="Arial"/>
              <a:buChar char="•"/>
            </a:pPr>
            <a:r>
              <a:rPr lang="en-US" sz="1599" spc="5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payment history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03605" y="7031257"/>
            <a:ext cx="2340395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1999"/>
              </a:lnSpc>
              <a:buFont typeface="Arial"/>
              <a:buChar char="•"/>
            </a:pPr>
            <a:r>
              <a:rPr lang="en-US" sz="1599" spc="5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usage times</a:t>
            </a:r>
          </a:p>
          <a:p>
            <a:pPr algn="l" marL="345439" indent="-172720" lvl="1">
              <a:lnSpc>
                <a:spcPts val="1999"/>
              </a:lnSpc>
              <a:buFont typeface="Arial"/>
              <a:buChar char="•"/>
            </a:pPr>
            <a:r>
              <a:rPr lang="en-US" sz="1599" spc="5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inactive subscription</a:t>
            </a:r>
          </a:p>
          <a:p>
            <a:pPr algn="l" marL="345439" indent="-172720" lvl="1">
              <a:lnSpc>
                <a:spcPts val="1999"/>
              </a:lnSpc>
              <a:spcBef>
                <a:spcPct val="0"/>
              </a:spcBef>
              <a:buFont typeface="Arial"/>
              <a:buChar char="•"/>
            </a:pPr>
            <a:r>
              <a:rPr lang="en-US" sz="1599" spc="55">
                <a:solidFill>
                  <a:srgbClr val="000000"/>
                </a:solidFill>
                <a:latin typeface="Schoolbell"/>
                <a:ea typeface="Schoolbell"/>
                <a:cs typeface="Schoolbell"/>
                <a:sym typeface="Schoolbell"/>
              </a:rPr>
              <a:t>free trials detection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110.0000" end="28640.0000"/>
                </p14:media>
              </p:ext>
            </p:extLst>
          </p:nvPr>
        </p:nvPicPr>
        <p:blipFill>
          <a:blip r:embed="rId2"/>
          <a:srcRect l="31095" t="0" r="32632" b="0"/>
          <a:stretch>
            <a:fillRect/>
          </a:stretch>
        </p:blipFill>
        <p:spPr>
          <a:xfrm flipH="false" flipV="false" rot="0">
            <a:off x="6555698" y="0"/>
            <a:ext cx="5176604" cy="999786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931717" y="3766383"/>
            <a:ext cx="4327583" cy="3191592"/>
          </a:xfrm>
          <a:custGeom>
            <a:avLst/>
            <a:gdLst/>
            <a:ahLst/>
            <a:cxnLst/>
            <a:rect r="r" b="b" t="t" l="l"/>
            <a:pathLst>
              <a:path h="3191592" w="4327583">
                <a:moveTo>
                  <a:pt x="0" y="0"/>
                </a:moveTo>
                <a:lnTo>
                  <a:pt x="4327583" y="0"/>
                </a:lnTo>
                <a:lnTo>
                  <a:pt x="4327583" y="3191592"/>
                </a:lnTo>
                <a:lnTo>
                  <a:pt x="0" y="319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695" y="3732305"/>
            <a:ext cx="5596438" cy="3259747"/>
          </a:xfrm>
          <a:custGeom>
            <a:avLst/>
            <a:gdLst/>
            <a:ahLst/>
            <a:cxnLst/>
            <a:rect r="r" b="b" t="t" l="l"/>
            <a:pathLst>
              <a:path h="3259747" w="5596438">
                <a:moveTo>
                  <a:pt x="0" y="0"/>
                </a:moveTo>
                <a:lnTo>
                  <a:pt x="5596438" y="0"/>
                </a:lnTo>
                <a:lnTo>
                  <a:pt x="5596438" y="3259747"/>
                </a:lnTo>
                <a:lnTo>
                  <a:pt x="0" y="3259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0B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6468" y="5516465"/>
            <a:ext cx="5049956" cy="1350863"/>
          </a:xfrm>
          <a:custGeom>
            <a:avLst/>
            <a:gdLst/>
            <a:ahLst/>
            <a:cxnLst/>
            <a:rect r="r" b="b" t="t" l="l"/>
            <a:pathLst>
              <a:path h="1350863" w="5049956">
                <a:moveTo>
                  <a:pt x="0" y="0"/>
                </a:moveTo>
                <a:lnTo>
                  <a:pt x="5049957" y="0"/>
                </a:lnTo>
                <a:lnTo>
                  <a:pt x="5049957" y="1350863"/>
                </a:lnTo>
                <a:lnTo>
                  <a:pt x="0" y="1350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9787337" y="694697"/>
            <a:ext cx="7471963" cy="1930479"/>
            <a:chOff x="0" y="0"/>
            <a:chExt cx="9962618" cy="25739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962618" cy="2573972"/>
              <a:chOff x="0" y="0"/>
              <a:chExt cx="4674754" cy="120778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74754" cy="1207784"/>
              </a:xfrm>
              <a:custGeom>
                <a:avLst/>
                <a:gdLst/>
                <a:ahLst/>
                <a:cxnLst/>
                <a:rect r="r" b="b" t="t" l="l"/>
                <a:pathLst>
                  <a:path h="1207784" w="4674754">
                    <a:moveTo>
                      <a:pt x="4550294" y="1207783"/>
                    </a:moveTo>
                    <a:lnTo>
                      <a:pt x="124460" y="1207783"/>
                    </a:lnTo>
                    <a:cubicBezTo>
                      <a:pt x="55880" y="1207783"/>
                      <a:pt x="0" y="1151903"/>
                      <a:pt x="0" y="10833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550294" y="0"/>
                    </a:lnTo>
                    <a:cubicBezTo>
                      <a:pt x="4618874" y="0"/>
                      <a:pt x="4674754" y="55880"/>
                      <a:pt x="4674754" y="124460"/>
                    </a:cubicBezTo>
                    <a:lnTo>
                      <a:pt x="4674754" y="1083324"/>
                    </a:lnTo>
                    <a:cubicBezTo>
                      <a:pt x="4674754" y="1151903"/>
                      <a:pt x="4618874" y="1207784"/>
                      <a:pt x="4550294" y="1207784"/>
                    </a:cubicBezTo>
                    <a:close/>
                  </a:path>
                </a:pathLst>
              </a:custGeom>
              <a:solidFill>
                <a:srgbClr val="FECBFF"/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824570" y="721346"/>
              <a:ext cx="504518" cy="504518"/>
            </a:xfrm>
            <a:custGeom>
              <a:avLst/>
              <a:gdLst/>
              <a:ahLst/>
              <a:cxnLst/>
              <a:rect r="r" b="b" t="t" l="l"/>
              <a:pathLst>
                <a:path h="504518" w="504518">
                  <a:moveTo>
                    <a:pt x="0" y="0"/>
                  </a:moveTo>
                  <a:lnTo>
                    <a:pt x="504518" y="0"/>
                  </a:lnTo>
                  <a:lnTo>
                    <a:pt x="504518" y="504518"/>
                  </a:lnTo>
                  <a:lnTo>
                    <a:pt x="0" y="50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576681" y="586939"/>
              <a:ext cx="7559544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562CCC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Subscription Tracking</a:t>
              </a:r>
            </a:p>
            <a:p>
              <a:pPr algn="l" marL="0" indent="0" lvl="0">
                <a:lnSpc>
                  <a:spcPts val="52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87337" y="2949025"/>
            <a:ext cx="7471963" cy="2055405"/>
            <a:chOff x="0" y="0"/>
            <a:chExt cx="9962618" cy="274054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962618" cy="2740540"/>
              <a:chOff x="0" y="0"/>
              <a:chExt cx="4390626" cy="120778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390626" cy="1207784"/>
              </a:xfrm>
              <a:custGeom>
                <a:avLst/>
                <a:gdLst/>
                <a:ahLst/>
                <a:cxnLst/>
                <a:rect r="r" b="b" t="t" l="l"/>
                <a:pathLst>
                  <a:path h="1207784" w="4390626">
                    <a:moveTo>
                      <a:pt x="4266166" y="1207783"/>
                    </a:moveTo>
                    <a:lnTo>
                      <a:pt x="124460" y="1207783"/>
                    </a:lnTo>
                    <a:cubicBezTo>
                      <a:pt x="55880" y="1207783"/>
                      <a:pt x="0" y="1151903"/>
                      <a:pt x="0" y="10833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266166" y="0"/>
                    </a:lnTo>
                    <a:cubicBezTo>
                      <a:pt x="4334745" y="0"/>
                      <a:pt x="4390626" y="55880"/>
                      <a:pt x="4390626" y="124460"/>
                    </a:cubicBezTo>
                    <a:lnTo>
                      <a:pt x="4390626" y="1083324"/>
                    </a:lnTo>
                    <a:cubicBezTo>
                      <a:pt x="4390626" y="1151903"/>
                      <a:pt x="4334745" y="1207784"/>
                      <a:pt x="4266166" y="1207784"/>
                    </a:cubicBezTo>
                    <a:close/>
                  </a:path>
                </a:pathLst>
              </a:custGeom>
              <a:solidFill>
                <a:srgbClr val="DCE6F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824570" y="779180"/>
              <a:ext cx="504518" cy="504518"/>
            </a:xfrm>
            <a:custGeom>
              <a:avLst/>
              <a:gdLst/>
              <a:ahLst/>
              <a:cxnLst/>
              <a:rect r="r" b="b" t="t" l="l"/>
              <a:pathLst>
                <a:path h="504518" w="504518">
                  <a:moveTo>
                    <a:pt x="0" y="0"/>
                  </a:moveTo>
                  <a:lnTo>
                    <a:pt x="504518" y="0"/>
                  </a:lnTo>
                  <a:lnTo>
                    <a:pt x="504518" y="504518"/>
                  </a:lnTo>
                  <a:lnTo>
                    <a:pt x="0" y="50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76681" y="586939"/>
              <a:ext cx="7559544" cy="8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279"/>
                </a:lnSpc>
                <a:spcBef>
                  <a:spcPct val="0"/>
                </a:spcBef>
              </a:pPr>
              <a:r>
                <a:rPr lang="en-US" b="true" sz="4399">
                  <a:solidFill>
                    <a:srgbClr val="562CCC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AI Insights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87337" y="5328280"/>
            <a:ext cx="7471963" cy="2055405"/>
            <a:chOff x="0" y="0"/>
            <a:chExt cx="9962618" cy="274054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962618" cy="2740540"/>
              <a:chOff x="0" y="0"/>
              <a:chExt cx="4390626" cy="120778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390626" cy="1207784"/>
              </a:xfrm>
              <a:custGeom>
                <a:avLst/>
                <a:gdLst/>
                <a:ahLst/>
                <a:cxnLst/>
                <a:rect r="r" b="b" t="t" l="l"/>
                <a:pathLst>
                  <a:path h="1207784" w="4390626">
                    <a:moveTo>
                      <a:pt x="4266166" y="1207783"/>
                    </a:moveTo>
                    <a:lnTo>
                      <a:pt x="124460" y="1207783"/>
                    </a:lnTo>
                    <a:cubicBezTo>
                      <a:pt x="55880" y="1207783"/>
                      <a:pt x="0" y="1151903"/>
                      <a:pt x="0" y="10833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266166" y="0"/>
                    </a:lnTo>
                    <a:cubicBezTo>
                      <a:pt x="4334745" y="0"/>
                      <a:pt x="4390626" y="55880"/>
                      <a:pt x="4390626" y="124460"/>
                    </a:cubicBezTo>
                    <a:lnTo>
                      <a:pt x="4390626" y="1083324"/>
                    </a:lnTo>
                    <a:cubicBezTo>
                      <a:pt x="4390626" y="1151903"/>
                      <a:pt x="4334745" y="1207784"/>
                      <a:pt x="4266166" y="1207784"/>
                    </a:cubicBezTo>
                    <a:close/>
                  </a:path>
                </a:pathLst>
              </a:custGeom>
              <a:solidFill>
                <a:srgbClr val="85D8D4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824570" y="779180"/>
              <a:ext cx="504518" cy="504518"/>
            </a:xfrm>
            <a:custGeom>
              <a:avLst/>
              <a:gdLst/>
              <a:ahLst/>
              <a:cxnLst/>
              <a:rect r="r" b="b" t="t" l="l"/>
              <a:pathLst>
                <a:path h="504518" w="504518">
                  <a:moveTo>
                    <a:pt x="0" y="0"/>
                  </a:moveTo>
                  <a:lnTo>
                    <a:pt x="504518" y="0"/>
                  </a:lnTo>
                  <a:lnTo>
                    <a:pt x="504518" y="504518"/>
                  </a:lnTo>
                  <a:lnTo>
                    <a:pt x="0" y="50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576681" y="586939"/>
              <a:ext cx="7559544" cy="8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279"/>
                </a:lnSpc>
                <a:spcBef>
                  <a:spcPct val="0"/>
                </a:spcBef>
              </a:pPr>
              <a:r>
                <a:rPr lang="en-US" b="true" sz="4399">
                  <a:solidFill>
                    <a:srgbClr val="562CCC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One Click Cancellation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87337" y="7707535"/>
            <a:ext cx="7471963" cy="2055405"/>
            <a:chOff x="0" y="0"/>
            <a:chExt cx="9962618" cy="274054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9962618" cy="2740540"/>
              <a:chOff x="0" y="0"/>
              <a:chExt cx="4390626" cy="120778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390626" cy="1207784"/>
              </a:xfrm>
              <a:custGeom>
                <a:avLst/>
                <a:gdLst/>
                <a:ahLst/>
                <a:cxnLst/>
                <a:rect r="r" b="b" t="t" l="l"/>
                <a:pathLst>
                  <a:path h="1207784" w="4390626">
                    <a:moveTo>
                      <a:pt x="4266166" y="1207783"/>
                    </a:moveTo>
                    <a:lnTo>
                      <a:pt x="124460" y="1207783"/>
                    </a:lnTo>
                    <a:cubicBezTo>
                      <a:pt x="55880" y="1207783"/>
                      <a:pt x="0" y="1151903"/>
                      <a:pt x="0" y="10833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266166" y="0"/>
                    </a:lnTo>
                    <a:cubicBezTo>
                      <a:pt x="4334745" y="0"/>
                      <a:pt x="4390626" y="55880"/>
                      <a:pt x="4390626" y="124460"/>
                    </a:cubicBezTo>
                    <a:lnTo>
                      <a:pt x="4390626" y="1083324"/>
                    </a:lnTo>
                    <a:cubicBezTo>
                      <a:pt x="4390626" y="1151903"/>
                      <a:pt x="4334745" y="1207784"/>
                      <a:pt x="4266166" y="1207784"/>
                    </a:cubicBezTo>
                    <a:close/>
                  </a:path>
                </a:pathLst>
              </a:custGeom>
              <a:solidFill>
                <a:srgbClr val="DCE6FE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824570" y="779180"/>
              <a:ext cx="504518" cy="504518"/>
            </a:xfrm>
            <a:custGeom>
              <a:avLst/>
              <a:gdLst/>
              <a:ahLst/>
              <a:cxnLst/>
              <a:rect r="r" b="b" t="t" l="l"/>
              <a:pathLst>
                <a:path h="504518" w="504518">
                  <a:moveTo>
                    <a:pt x="0" y="0"/>
                  </a:moveTo>
                  <a:lnTo>
                    <a:pt x="504518" y="0"/>
                  </a:lnTo>
                  <a:lnTo>
                    <a:pt x="504518" y="504518"/>
                  </a:lnTo>
                  <a:lnTo>
                    <a:pt x="0" y="50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576681" y="586939"/>
              <a:ext cx="7559544" cy="8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279"/>
                </a:lnSpc>
                <a:spcBef>
                  <a:spcPct val="0"/>
                </a:spcBef>
              </a:pPr>
              <a:r>
                <a:rPr lang="en-US" b="true" sz="4399">
                  <a:solidFill>
                    <a:srgbClr val="562CCC"/>
                  </a:solidFill>
                  <a:latin typeface="HK Grotesk Semi-Bold"/>
                  <a:ea typeface="HK Grotesk Semi-Bold"/>
                  <a:cs typeface="HK Grotesk Semi-Bold"/>
                  <a:sym typeface="HK Grotesk Semi-Bold"/>
                </a:rPr>
                <a:t>Smart Reminders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4051930"/>
            <a:ext cx="7329577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79"/>
              </a:lnSpc>
              <a:spcBef>
                <a:spcPct val="0"/>
              </a:spcBef>
            </a:pPr>
            <a:r>
              <a:rPr lang="en-US" b="true" sz="8399">
                <a:solidFill>
                  <a:srgbClr val="85D8D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Features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0912" y="4097871"/>
            <a:ext cx="3158882" cy="2753528"/>
            <a:chOff x="0" y="0"/>
            <a:chExt cx="1385585" cy="12077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5585" cy="1207784"/>
            </a:xfrm>
            <a:custGeom>
              <a:avLst/>
              <a:gdLst/>
              <a:ahLst/>
              <a:cxnLst/>
              <a:rect r="r" b="b" t="t" l="l"/>
              <a:pathLst>
                <a:path h="1207784" w="1385585">
                  <a:moveTo>
                    <a:pt x="1261125" y="1207783"/>
                  </a:moveTo>
                  <a:lnTo>
                    <a:pt x="124460" y="1207783"/>
                  </a:lnTo>
                  <a:cubicBezTo>
                    <a:pt x="55880" y="1207783"/>
                    <a:pt x="0" y="1151903"/>
                    <a:pt x="0" y="1083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61125" y="0"/>
                  </a:lnTo>
                  <a:cubicBezTo>
                    <a:pt x="1329705" y="0"/>
                    <a:pt x="1385585" y="55880"/>
                    <a:pt x="1385585" y="124460"/>
                  </a:cubicBezTo>
                  <a:lnTo>
                    <a:pt x="1385585" y="1083324"/>
                  </a:lnTo>
                  <a:cubicBezTo>
                    <a:pt x="1385585" y="1151903"/>
                    <a:pt x="1329705" y="1207784"/>
                    <a:pt x="1261125" y="1207784"/>
                  </a:cubicBezTo>
                  <a:close/>
                </a:path>
              </a:pathLst>
            </a:custGeom>
            <a:solidFill>
              <a:srgbClr val="EF038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62922" y="4097871"/>
            <a:ext cx="3142828" cy="2753528"/>
            <a:chOff x="0" y="0"/>
            <a:chExt cx="1378543" cy="1207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8543" cy="1207784"/>
            </a:xfrm>
            <a:custGeom>
              <a:avLst/>
              <a:gdLst/>
              <a:ahLst/>
              <a:cxnLst/>
              <a:rect r="r" b="b" t="t" l="l"/>
              <a:pathLst>
                <a:path h="1207784" w="1378543">
                  <a:moveTo>
                    <a:pt x="1254083" y="1207783"/>
                  </a:moveTo>
                  <a:lnTo>
                    <a:pt x="124460" y="1207783"/>
                  </a:lnTo>
                  <a:cubicBezTo>
                    <a:pt x="55880" y="1207783"/>
                    <a:pt x="0" y="1151903"/>
                    <a:pt x="0" y="1083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54083" y="0"/>
                  </a:lnTo>
                  <a:cubicBezTo>
                    <a:pt x="1322663" y="0"/>
                    <a:pt x="1378543" y="55880"/>
                    <a:pt x="1378543" y="124460"/>
                  </a:cubicBezTo>
                  <a:lnTo>
                    <a:pt x="1378543" y="1083324"/>
                  </a:lnTo>
                  <a:cubicBezTo>
                    <a:pt x="1378543" y="1151903"/>
                    <a:pt x="1322663" y="1207784"/>
                    <a:pt x="1254083" y="1207784"/>
                  </a:cubicBezTo>
                  <a:close/>
                </a:path>
              </a:pathLst>
            </a:custGeom>
            <a:solidFill>
              <a:srgbClr val="F9BD3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39008" y="4097871"/>
            <a:ext cx="3118039" cy="2753528"/>
            <a:chOff x="0" y="0"/>
            <a:chExt cx="1367669" cy="12077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7670" cy="1207784"/>
            </a:xfrm>
            <a:custGeom>
              <a:avLst/>
              <a:gdLst/>
              <a:ahLst/>
              <a:cxnLst/>
              <a:rect r="r" b="b" t="t" l="l"/>
              <a:pathLst>
                <a:path h="1207784" w="1367670">
                  <a:moveTo>
                    <a:pt x="1243209" y="1207783"/>
                  </a:moveTo>
                  <a:lnTo>
                    <a:pt x="124460" y="1207783"/>
                  </a:lnTo>
                  <a:cubicBezTo>
                    <a:pt x="55880" y="1207783"/>
                    <a:pt x="0" y="1151903"/>
                    <a:pt x="0" y="1083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43210" y="0"/>
                  </a:lnTo>
                  <a:cubicBezTo>
                    <a:pt x="1311790" y="0"/>
                    <a:pt x="1367670" y="55880"/>
                    <a:pt x="1367670" y="124460"/>
                  </a:cubicBezTo>
                  <a:lnTo>
                    <a:pt x="1367670" y="1083324"/>
                  </a:lnTo>
                  <a:cubicBezTo>
                    <a:pt x="1367670" y="1151903"/>
                    <a:pt x="1311790" y="1207784"/>
                    <a:pt x="1243210" y="1207784"/>
                  </a:cubicBezTo>
                  <a:close/>
                </a:path>
              </a:pathLst>
            </a:custGeom>
            <a:solidFill>
              <a:srgbClr val="520BB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90912" y="4097871"/>
            <a:ext cx="2889032" cy="2753528"/>
          </a:xfrm>
          <a:custGeom>
            <a:avLst/>
            <a:gdLst/>
            <a:ahLst/>
            <a:cxnLst/>
            <a:rect r="r" b="b" t="t" l="l"/>
            <a:pathLst>
              <a:path h="2753528" w="2889032">
                <a:moveTo>
                  <a:pt x="0" y="0"/>
                </a:moveTo>
                <a:lnTo>
                  <a:pt x="2889032" y="0"/>
                </a:lnTo>
                <a:lnTo>
                  <a:pt x="2889032" y="2753528"/>
                </a:lnTo>
                <a:lnTo>
                  <a:pt x="0" y="275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60" r="0" b="-246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62922" y="4097871"/>
            <a:ext cx="2889032" cy="2753528"/>
          </a:xfrm>
          <a:custGeom>
            <a:avLst/>
            <a:gdLst/>
            <a:ahLst/>
            <a:cxnLst/>
            <a:rect r="r" b="b" t="t" l="l"/>
            <a:pathLst>
              <a:path h="2753528" w="2889032">
                <a:moveTo>
                  <a:pt x="0" y="0"/>
                </a:moveTo>
                <a:lnTo>
                  <a:pt x="2889032" y="0"/>
                </a:lnTo>
                <a:lnTo>
                  <a:pt x="2889032" y="2753528"/>
                </a:lnTo>
                <a:lnTo>
                  <a:pt x="0" y="275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92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39008" y="4097871"/>
            <a:ext cx="2753528" cy="2753528"/>
          </a:xfrm>
          <a:custGeom>
            <a:avLst/>
            <a:gdLst/>
            <a:ahLst/>
            <a:cxnLst/>
            <a:rect r="r" b="b" t="t" l="l"/>
            <a:pathLst>
              <a:path h="2753528" w="2753528">
                <a:moveTo>
                  <a:pt x="0" y="0"/>
                </a:moveTo>
                <a:lnTo>
                  <a:pt x="2753528" y="0"/>
                </a:lnTo>
                <a:lnTo>
                  <a:pt x="2753528" y="2753528"/>
                </a:lnTo>
                <a:lnTo>
                  <a:pt x="0" y="2753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836" t="0" r="-3583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35230" y="1019175"/>
            <a:ext cx="883344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520BB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Market competitors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95775" y="7449916"/>
            <a:ext cx="5398121" cy="1980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b="true" sz="2272">
                <a:solidFill>
                  <a:srgbClr val="231F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Centralized Management</a:t>
            </a:r>
          </a:p>
          <a:p>
            <a:pPr algn="ctr">
              <a:lnSpc>
                <a:spcPts val="3181"/>
              </a:lnSpc>
            </a:pPr>
          </a:p>
          <a:p>
            <a:pPr algn="ctr">
              <a:lnSpc>
                <a:spcPts val="3181"/>
              </a:lnSpc>
            </a:pPr>
            <a:r>
              <a:rPr lang="en-US" sz="2272" b="true">
                <a:solidFill>
                  <a:srgbClr val="231F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Subscription Tracker</a:t>
            </a:r>
          </a:p>
          <a:p>
            <a:pPr algn="ctr">
              <a:lnSpc>
                <a:spcPts val="3181"/>
              </a:lnSpc>
            </a:pPr>
          </a:p>
          <a:p>
            <a:pPr algn="ctr">
              <a:lnSpc>
                <a:spcPts val="3181"/>
              </a:lnSpc>
            </a:pPr>
            <a:r>
              <a:rPr lang="en-US" b="true" sz="2272">
                <a:solidFill>
                  <a:srgbClr val="231F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Easy Cancellation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18878" y="6022398"/>
            <a:ext cx="543818" cy="595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2"/>
              </a:lnSpc>
              <a:spcBef>
                <a:spcPct val="0"/>
              </a:spcBef>
            </a:pPr>
            <a:r>
              <a:rPr lang="en-US" b="true" sz="356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98968" y="7449916"/>
            <a:ext cx="5398121" cy="238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b="true" sz="2272">
                <a:solidFill>
                  <a:srgbClr val="231F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AI-Powered Insights</a:t>
            </a:r>
          </a:p>
          <a:p>
            <a:pPr algn="ctr">
              <a:lnSpc>
                <a:spcPts val="3181"/>
              </a:lnSpc>
            </a:pPr>
          </a:p>
          <a:p>
            <a:pPr algn="ctr">
              <a:lnSpc>
                <a:spcPts val="3181"/>
              </a:lnSpc>
            </a:pPr>
            <a:r>
              <a:rPr lang="en-US" b="true" sz="2272">
                <a:solidFill>
                  <a:srgbClr val="231F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Smart Automation</a:t>
            </a:r>
          </a:p>
          <a:p>
            <a:pPr algn="ctr">
              <a:lnSpc>
                <a:spcPts val="3181"/>
              </a:lnSpc>
            </a:pPr>
          </a:p>
          <a:p>
            <a:pPr algn="ctr">
              <a:lnSpc>
                <a:spcPts val="3181"/>
              </a:lnSpc>
            </a:pPr>
            <a:r>
              <a:rPr lang="en-US" b="true" sz="2272">
                <a:solidFill>
                  <a:srgbClr val="231F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Proactive Alerts</a:t>
            </a:r>
          </a:p>
          <a:p>
            <a:pPr algn="ctr">
              <a:lnSpc>
                <a:spcPts val="318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675111" y="2742077"/>
            <a:ext cx="12937778" cy="489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1"/>
              </a:lnSpc>
              <a:spcBef>
                <a:spcPct val="0"/>
              </a:spcBef>
            </a:pPr>
            <a:r>
              <a:rPr lang="en-US" b="true" sz="287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</a:t>
            </a:r>
            <a:r>
              <a:rPr lang="en-US" b="true" sz="287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Subscription Economy to Be Worth Almost $1 Trillion Globally by 2028”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97088" y="506827"/>
            <a:ext cx="158903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  <a:hlinkClick r:id="rId5" tooltip="https://www.juniperresearch.com/research/fintech-payments/ecommerce/subscription-economy-market-report/"/>
              </a:rPr>
              <a:t>[3] Juniper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11686" y="3192996"/>
            <a:ext cx="202406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[3]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779415" y="-7456904"/>
            <a:ext cx="10730092" cy="19098869"/>
          </a:xfrm>
          <a:custGeom>
            <a:avLst/>
            <a:gdLst/>
            <a:ahLst/>
            <a:cxnLst/>
            <a:rect r="r" b="b" t="t" l="l"/>
            <a:pathLst>
              <a:path h="19098869" w="10730092">
                <a:moveTo>
                  <a:pt x="0" y="0"/>
                </a:moveTo>
                <a:lnTo>
                  <a:pt x="10730091" y="0"/>
                </a:lnTo>
                <a:lnTo>
                  <a:pt x="10730091" y="19098869"/>
                </a:lnTo>
                <a:lnTo>
                  <a:pt x="0" y="1909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51668" y="3426947"/>
            <a:ext cx="2829765" cy="3878420"/>
            <a:chOff x="0" y="0"/>
            <a:chExt cx="6383249" cy="87487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48908" y="396173"/>
              <a:ext cx="5085446" cy="7956401"/>
            </a:xfrm>
            <a:custGeom>
              <a:avLst/>
              <a:gdLst/>
              <a:ahLst/>
              <a:cxnLst/>
              <a:rect r="r" b="b" t="t" l="l"/>
              <a:pathLst>
                <a:path h="7956401" w="5085446">
                  <a:moveTo>
                    <a:pt x="2542716" y="7956401"/>
                  </a:moveTo>
                  <a:cubicBezTo>
                    <a:pt x="1140657" y="7956401"/>
                    <a:pt x="0" y="6815733"/>
                    <a:pt x="0" y="5413673"/>
                  </a:cubicBezTo>
                  <a:lnTo>
                    <a:pt x="0" y="2542723"/>
                  </a:lnTo>
                  <a:cubicBezTo>
                    <a:pt x="0" y="1140663"/>
                    <a:pt x="1140655" y="0"/>
                    <a:pt x="2542716" y="0"/>
                  </a:cubicBezTo>
                  <a:cubicBezTo>
                    <a:pt x="3944777" y="0"/>
                    <a:pt x="5085444" y="1140662"/>
                    <a:pt x="5085444" y="2542723"/>
                  </a:cubicBezTo>
                  <a:lnTo>
                    <a:pt x="5085444" y="5413673"/>
                  </a:lnTo>
                  <a:cubicBezTo>
                    <a:pt x="5085445" y="6815733"/>
                    <a:pt x="3944777" y="7956401"/>
                    <a:pt x="2542716" y="7956401"/>
                  </a:cubicBezTo>
                  <a:close/>
                </a:path>
              </a:pathLst>
            </a:custGeom>
            <a:blipFill>
              <a:blip r:embed="rId4"/>
              <a:stretch>
                <a:fillRect l="-106745" t="-126919" r="-101446" b="-3604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" y="5650"/>
              <a:ext cx="6383236" cy="8737452"/>
            </a:xfrm>
            <a:custGeom>
              <a:avLst/>
              <a:gdLst/>
              <a:ahLst/>
              <a:cxnLst/>
              <a:rect r="r" b="b" t="t" l="l"/>
              <a:pathLst>
                <a:path h="8737452" w="6383236">
                  <a:moveTo>
                    <a:pt x="3191610" y="380999"/>
                  </a:moveTo>
                  <a:cubicBezTo>
                    <a:pt x="1784298" y="380999"/>
                    <a:pt x="639369" y="1525933"/>
                    <a:pt x="639369" y="2933247"/>
                  </a:cubicBezTo>
                  <a:lnTo>
                    <a:pt x="639369" y="5804197"/>
                  </a:lnTo>
                  <a:cubicBezTo>
                    <a:pt x="639369" y="7211516"/>
                    <a:pt x="1784298" y="8356450"/>
                    <a:pt x="3191610" y="8356450"/>
                  </a:cubicBezTo>
                  <a:cubicBezTo>
                    <a:pt x="4598929" y="8356450"/>
                    <a:pt x="5743863" y="7211516"/>
                    <a:pt x="5743863" y="5804198"/>
                  </a:cubicBezTo>
                  <a:lnTo>
                    <a:pt x="5743863" y="2933246"/>
                  </a:lnTo>
                  <a:cubicBezTo>
                    <a:pt x="5743864" y="1525933"/>
                    <a:pt x="4598929" y="380999"/>
                    <a:pt x="3191610" y="380999"/>
                  </a:cubicBezTo>
                  <a:close/>
                  <a:moveTo>
                    <a:pt x="5724814" y="5804196"/>
                  </a:moveTo>
                  <a:cubicBezTo>
                    <a:pt x="5724814" y="7201011"/>
                    <a:pt x="4588425" y="8337399"/>
                    <a:pt x="3191612" y="8337399"/>
                  </a:cubicBezTo>
                  <a:cubicBezTo>
                    <a:pt x="1794803" y="8337399"/>
                    <a:pt x="658420" y="7201009"/>
                    <a:pt x="658420" y="5804196"/>
                  </a:cubicBezTo>
                  <a:lnTo>
                    <a:pt x="658420" y="2933246"/>
                  </a:lnTo>
                  <a:cubicBezTo>
                    <a:pt x="658420" y="1536437"/>
                    <a:pt x="1794803" y="400048"/>
                    <a:pt x="3191612" y="400048"/>
                  </a:cubicBezTo>
                  <a:cubicBezTo>
                    <a:pt x="4588426" y="400048"/>
                    <a:pt x="5724814" y="1536437"/>
                    <a:pt x="5724814" y="2933246"/>
                  </a:cubicBezTo>
                  <a:lnTo>
                    <a:pt x="5724814" y="5804196"/>
                  </a:lnTo>
                  <a:close/>
                  <a:moveTo>
                    <a:pt x="6124864" y="4188866"/>
                  </a:moveTo>
                  <a:lnTo>
                    <a:pt x="6124864" y="2933247"/>
                  </a:lnTo>
                  <a:cubicBezTo>
                    <a:pt x="6124864" y="2149753"/>
                    <a:pt x="5819754" y="1413147"/>
                    <a:pt x="5265741" y="859135"/>
                  </a:cubicBezTo>
                  <a:cubicBezTo>
                    <a:pt x="4711717" y="305110"/>
                    <a:pt x="3975117" y="0"/>
                    <a:pt x="3191610" y="0"/>
                  </a:cubicBezTo>
                  <a:cubicBezTo>
                    <a:pt x="2408111" y="0"/>
                    <a:pt x="1671511" y="305110"/>
                    <a:pt x="1117492" y="859135"/>
                  </a:cubicBezTo>
                  <a:cubicBezTo>
                    <a:pt x="563479" y="1413147"/>
                    <a:pt x="258369" y="2149753"/>
                    <a:pt x="258369" y="2933247"/>
                  </a:cubicBezTo>
                  <a:lnTo>
                    <a:pt x="258369" y="4188869"/>
                  </a:lnTo>
                  <a:cubicBezTo>
                    <a:pt x="217862" y="4278875"/>
                    <a:pt x="142047" y="4365847"/>
                    <a:pt x="0" y="4386273"/>
                  </a:cubicBezTo>
                  <a:cubicBezTo>
                    <a:pt x="142047" y="4406698"/>
                    <a:pt x="217862" y="4493670"/>
                    <a:pt x="258369" y="4583676"/>
                  </a:cubicBezTo>
                  <a:lnTo>
                    <a:pt x="258369" y="5804197"/>
                  </a:lnTo>
                  <a:cubicBezTo>
                    <a:pt x="258369" y="6587703"/>
                    <a:pt x="563479" y="7324303"/>
                    <a:pt x="1117492" y="7878328"/>
                  </a:cubicBezTo>
                  <a:cubicBezTo>
                    <a:pt x="1671511" y="8432340"/>
                    <a:pt x="2408110" y="8737452"/>
                    <a:pt x="3191610" y="8737452"/>
                  </a:cubicBezTo>
                  <a:cubicBezTo>
                    <a:pt x="3975117" y="8737452"/>
                    <a:pt x="4711717" y="8432342"/>
                    <a:pt x="5265741" y="7878328"/>
                  </a:cubicBezTo>
                  <a:cubicBezTo>
                    <a:pt x="5819753" y="7324303"/>
                    <a:pt x="6124864" y="6587703"/>
                    <a:pt x="6124864" y="5804198"/>
                  </a:cubicBezTo>
                  <a:lnTo>
                    <a:pt x="6124864" y="4583678"/>
                  </a:lnTo>
                  <a:cubicBezTo>
                    <a:pt x="6165374" y="4493672"/>
                    <a:pt x="6241189" y="4406699"/>
                    <a:pt x="6383236" y="4386273"/>
                  </a:cubicBezTo>
                  <a:cubicBezTo>
                    <a:pt x="6241189" y="4365846"/>
                    <a:pt x="6165374" y="4278873"/>
                    <a:pt x="6124864" y="4188866"/>
                  </a:cubicBezTo>
                  <a:close/>
                  <a:moveTo>
                    <a:pt x="5252260" y="7864846"/>
                  </a:moveTo>
                  <a:cubicBezTo>
                    <a:pt x="4701845" y="8415275"/>
                    <a:pt x="3970019" y="8718400"/>
                    <a:pt x="3191610" y="8718400"/>
                  </a:cubicBezTo>
                  <a:cubicBezTo>
                    <a:pt x="2413202" y="8718400"/>
                    <a:pt x="1681384" y="8415274"/>
                    <a:pt x="1130960" y="7864846"/>
                  </a:cubicBezTo>
                  <a:cubicBezTo>
                    <a:pt x="580545" y="7314431"/>
                    <a:pt x="277419" y="6582605"/>
                    <a:pt x="277419" y="5804196"/>
                  </a:cubicBezTo>
                  <a:lnTo>
                    <a:pt x="277419" y="4583669"/>
                  </a:lnTo>
                  <a:cubicBezTo>
                    <a:pt x="317928" y="4493665"/>
                    <a:pt x="393743" y="4406697"/>
                    <a:pt x="535784" y="4386272"/>
                  </a:cubicBezTo>
                  <a:cubicBezTo>
                    <a:pt x="393743" y="4365846"/>
                    <a:pt x="317927" y="4278877"/>
                    <a:pt x="277419" y="4188873"/>
                  </a:cubicBezTo>
                  <a:lnTo>
                    <a:pt x="277419" y="2933246"/>
                  </a:lnTo>
                  <a:cubicBezTo>
                    <a:pt x="277419" y="2154837"/>
                    <a:pt x="580545" y="1423019"/>
                    <a:pt x="1130960" y="872602"/>
                  </a:cubicBezTo>
                  <a:cubicBezTo>
                    <a:pt x="1681383" y="322180"/>
                    <a:pt x="2413202" y="19049"/>
                    <a:pt x="3191610" y="19049"/>
                  </a:cubicBezTo>
                  <a:cubicBezTo>
                    <a:pt x="3970019" y="19049"/>
                    <a:pt x="4701844" y="322181"/>
                    <a:pt x="5252260" y="872603"/>
                  </a:cubicBezTo>
                  <a:cubicBezTo>
                    <a:pt x="5802688" y="1423019"/>
                    <a:pt x="6105815" y="2154838"/>
                    <a:pt x="6105815" y="2933247"/>
                  </a:cubicBezTo>
                  <a:lnTo>
                    <a:pt x="6105815" y="4188877"/>
                  </a:lnTo>
                  <a:cubicBezTo>
                    <a:pt x="6065306" y="4278881"/>
                    <a:pt x="5989491" y="4365849"/>
                    <a:pt x="5847448" y="4386273"/>
                  </a:cubicBezTo>
                  <a:cubicBezTo>
                    <a:pt x="5989489" y="4406697"/>
                    <a:pt x="6065306" y="4493665"/>
                    <a:pt x="6105815" y="4583669"/>
                  </a:cubicBezTo>
                  <a:lnTo>
                    <a:pt x="6105815" y="5804198"/>
                  </a:lnTo>
                  <a:cubicBezTo>
                    <a:pt x="6105814" y="6582604"/>
                    <a:pt x="5802688" y="7314430"/>
                    <a:pt x="5252260" y="7864846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729578" y="3426947"/>
            <a:ext cx="2829765" cy="3878420"/>
            <a:chOff x="0" y="0"/>
            <a:chExt cx="6383249" cy="87487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48908" y="396173"/>
              <a:ext cx="5085446" cy="7956401"/>
            </a:xfrm>
            <a:custGeom>
              <a:avLst/>
              <a:gdLst/>
              <a:ahLst/>
              <a:cxnLst/>
              <a:rect r="r" b="b" t="t" l="l"/>
              <a:pathLst>
                <a:path h="7956401" w="5085446">
                  <a:moveTo>
                    <a:pt x="2542716" y="7956401"/>
                  </a:moveTo>
                  <a:cubicBezTo>
                    <a:pt x="1140657" y="7956401"/>
                    <a:pt x="0" y="6815733"/>
                    <a:pt x="0" y="5413673"/>
                  </a:cubicBezTo>
                  <a:lnTo>
                    <a:pt x="0" y="2542723"/>
                  </a:lnTo>
                  <a:cubicBezTo>
                    <a:pt x="0" y="1140663"/>
                    <a:pt x="1140655" y="0"/>
                    <a:pt x="2542716" y="0"/>
                  </a:cubicBezTo>
                  <a:cubicBezTo>
                    <a:pt x="3944777" y="0"/>
                    <a:pt x="5085444" y="1140662"/>
                    <a:pt x="5085444" y="2542723"/>
                  </a:cubicBezTo>
                  <a:lnTo>
                    <a:pt x="5085444" y="5413673"/>
                  </a:lnTo>
                  <a:cubicBezTo>
                    <a:pt x="5085445" y="6815733"/>
                    <a:pt x="3944777" y="7956401"/>
                    <a:pt x="2542716" y="7956401"/>
                  </a:cubicBezTo>
                  <a:close/>
                </a:path>
              </a:pathLst>
            </a:custGeom>
            <a:blipFill>
              <a:blip r:embed="rId5"/>
              <a:stretch>
                <a:fillRect l="0" t="-10315" r="0" b="-589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" y="5650"/>
              <a:ext cx="6383236" cy="8737452"/>
            </a:xfrm>
            <a:custGeom>
              <a:avLst/>
              <a:gdLst/>
              <a:ahLst/>
              <a:cxnLst/>
              <a:rect r="r" b="b" t="t" l="l"/>
              <a:pathLst>
                <a:path h="8737452" w="6383236">
                  <a:moveTo>
                    <a:pt x="3191610" y="380999"/>
                  </a:moveTo>
                  <a:cubicBezTo>
                    <a:pt x="1784298" y="380999"/>
                    <a:pt x="639369" y="1525933"/>
                    <a:pt x="639369" y="2933247"/>
                  </a:cubicBezTo>
                  <a:lnTo>
                    <a:pt x="639369" y="5804197"/>
                  </a:lnTo>
                  <a:cubicBezTo>
                    <a:pt x="639369" y="7211516"/>
                    <a:pt x="1784298" y="8356450"/>
                    <a:pt x="3191610" y="8356450"/>
                  </a:cubicBezTo>
                  <a:cubicBezTo>
                    <a:pt x="4598929" y="8356450"/>
                    <a:pt x="5743863" y="7211516"/>
                    <a:pt x="5743863" y="5804198"/>
                  </a:cubicBezTo>
                  <a:lnTo>
                    <a:pt x="5743863" y="2933246"/>
                  </a:lnTo>
                  <a:cubicBezTo>
                    <a:pt x="5743864" y="1525933"/>
                    <a:pt x="4598929" y="380999"/>
                    <a:pt x="3191610" y="380999"/>
                  </a:cubicBezTo>
                  <a:close/>
                  <a:moveTo>
                    <a:pt x="5724814" y="5804196"/>
                  </a:moveTo>
                  <a:cubicBezTo>
                    <a:pt x="5724814" y="7201011"/>
                    <a:pt x="4588425" y="8337399"/>
                    <a:pt x="3191612" y="8337399"/>
                  </a:cubicBezTo>
                  <a:cubicBezTo>
                    <a:pt x="1794803" y="8337399"/>
                    <a:pt x="658420" y="7201009"/>
                    <a:pt x="658420" y="5804196"/>
                  </a:cubicBezTo>
                  <a:lnTo>
                    <a:pt x="658420" y="2933246"/>
                  </a:lnTo>
                  <a:cubicBezTo>
                    <a:pt x="658420" y="1536437"/>
                    <a:pt x="1794803" y="400048"/>
                    <a:pt x="3191612" y="400048"/>
                  </a:cubicBezTo>
                  <a:cubicBezTo>
                    <a:pt x="4588426" y="400048"/>
                    <a:pt x="5724814" y="1536437"/>
                    <a:pt x="5724814" y="2933246"/>
                  </a:cubicBezTo>
                  <a:lnTo>
                    <a:pt x="5724814" y="5804196"/>
                  </a:lnTo>
                  <a:close/>
                  <a:moveTo>
                    <a:pt x="6124864" y="4188866"/>
                  </a:moveTo>
                  <a:lnTo>
                    <a:pt x="6124864" y="2933247"/>
                  </a:lnTo>
                  <a:cubicBezTo>
                    <a:pt x="6124864" y="2149753"/>
                    <a:pt x="5819754" y="1413147"/>
                    <a:pt x="5265741" y="859135"/>
                  </a:cubicBezTo>
                  <a:cubicBezTo>
                    <a:pt x="4711717" y="305110"/>
                    <a:pt x="3975117" y="0"/>
                    <a:pt x="3191610" y="0"/>
                  </a:cubicBezTo>
                  <a:cubicBezTo>
                    <a:pt x="2408111" y="0"/>
                    <a:pt x="1671511" y="305110"/>
                    <a:pt x="1117492" y="859135"/>
                  </a:cubicBezTo>
                  <a:cubicBezTo>
                    <a:pt x="563479" y="1413147"/>
                    <a:pt x="258369" y="2149753"/>
                    <a:pt x="258369" y="2933247"/>
                  </a:cubicBezTo>
                  <a:lnTo>
                    <a:pt x="258369" y="4188869"/>
                  </a:lnTo>
                  <a:cubicBezTo>
                    <a:pt x="217862" y="4278875"/>
                    <a:pt x="142047" y="4365847"/>
                    <a:pt x="0" y="4386273"/>
                  </a:cubicBezTo>
                  <a:cubicBezTo>
                    <a:pt x="142047" y="4406698"/>
                    <a:pt x="217862" y="4493670"/>
                    <a:pt x="258369" y="4583676"/>
                  </a:cubicBezTo>
                  <a:lnTo>
                    <a:pt x="258369" y="5804197"/>
                  </a:lnTo>
                  <a:cubicBezTo>
                    <a:pt x="258369" y="6587703"/>
                    <a:pt x="563479" y="7324303"/>
                    <a:pt x="1117492" y="7878328"/>
                  </a:cubicBezTo>
                  <a:cubicBezTo>
                    <a:pt x="1671511" y="8432340"/>
                    <a:pt x="2408110" y="8737452"/>
                    <a:pt x="3191610" y="8737452"/>
                  </a:cubicBezTo>
                  <a:cubicBezTo>
                    <a:pt x="3975117" y="8737452"/>
                    <a:pt x="4711717" y="8432342"/>
                    <a:pt x="5265741" y="7878328"/>
                  </a:cubicBezTo>
                  <a:cubicBezTo>
                    <a:pt x="5819753" y="7324303"/>
                    <a:pt x="6124864" y="6587703"/>
                    <a:pt x="6124864" y="5804198"/>
                  </a:cubicBezTo>
                  <a:lnTo>
                    <a:pt x="6124864" y="4583678"/>
                  </a:lnTo>
                  <a:cubicBezTo>
                    <a:pt x="6165374" y="4493672"/>
                    <a:pt x="6241189" y="4406699"/>
                    <a:pt x="6383236" y="4386273"/>
                  </a:cubicBezTo>
                  <a:cubicBezTo>
                    <a:pt x="6241189" y="4365846"/>
                    <a:pt x="6165374" y="4278873"/>
                    <a:pt x="6124864" y="4188866"/>
                  </a:cubicBezTo>
                  <a:close/>
                  <a:moveTo>
                    <a:pt x="5252260" y="7864846"/>
                  </a:moveTo>
                  <a:cubicBezTo>
                    <a:pt x="4701845" y="8415275"/>
                    <a:pt x="3970019" y="8718400"/>
                    <a:pt x="3191610" y="8718400"/>
                  </a:cubicBezTo>
                  <a:cubicBezTo>
                    <a:pt x="2413202" y="8718400"/>
                    <a:pt x="1681384" y="8415274"/>
                    <a:pt x="1130960" y="7864846"/>
                  </a:cubicBezTo>
                  <a:cubicBezTo>
                    <a:pt x="580545" y="7314431"/>
                    <a:pt x="277419" y="6582605"/>
                    <a:pt x="277419" y="5804196"/>
                  </a:cubicBezTo>
                  <a:lnTo>
                    <a:pt x="277419" y="4583669"/>
                  </a:lnTo>
                  <a:cubicBezTo>
                    <a:pt x="317928" y="4493665"/>
                    <a:pt x="393743" y="4406697"/>
                    <a:pt x="535784" y="4386272"/>
                  </a:cubicBezTo>
                  <a:cubicBezTo>
                    <a:pt x="393743" y="4365846"/>
                    <a:pt x="317927" y="4278877"/>
                    <a:pt x="277419" y="4188873"/>
                  </a:cubicBezTo>
                  <a:lnTo>
                    <a:pt x="277419" y="2933246"/>
                  </a:lnTo>
                  <a:cubicBezTo>
                    <a:pt x="277419" y="2154837"/>
                    <a:pt x="580545" y="1423019"/>
                    <a:pt x="1130960" y="872602"/>
                  </a:cubicBezTo>
                  <a:cubicBezTo>
                    <a:pt x="1681383" y="322180"/>
                    <a:pt x="2413202" y="19049"/>
                    <a:pt x="3191610" y="19049"/>
                  </a:cubicBezTo>
                  <a:cubicBezTo>
                    <a:pt x="3970019" y="19049"/>
                    <a:pt x="4701844" y="322181"/>
                    <a:pt x="5252260" y="872603"/>
                  </a:cubicBezTo>
                  <a:cubicBezTo>
                    <a:pt x="5802688" y="1423019"/>
                    <a:pt x="6105815" y="2154838"/>
                    <a:pt x="6105815" y="2933247"/>
                  </a:cubicBezTo>
                  <a:lnTo>
                    <a:pt x="6105815" y="4188877"/>
                  </a:lnTo>
                  <a:cubicBezTo>
                    <a:pt x="6065306" y="4278881"/>
                    <a:pt x="5989491" y="4365849"/>
                    <a:pt x="5847448" y="4386273"/>
                  </a:cubicBezTo>
                  <a:cubicBezTo>
                    <a:pt x="5989489" y="4406697"/>
                    <a:pt x="6065306" y="4493665"/>
                    <a:pt x="6105815" y="4583669"/>
                  </a:cubicBezTo>
                  <a:lnTo>
                    <a:pt x="6105815" y="5804198"/>
                  </a:lnTo>
                  <a:cubicBezTo>
                    <a:pt x="6105814" y="6582604"/>
                    <a:pt x="5802688" y="7314430"/>
                    <a:pt x="5252260" y="7864846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506567" y="3426947"/>
            <a:ext cx="2829765" cy="3878420"/>
            <a:chOff x="0" y="0"/>
            <a:chExt cx="6383249" cy="87487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48908" y="396173"/>
              <a:ext cx="5085446" cy="7956401"/>
            </a:xfrm>
            <a:custGeom>
              <a:avLst/>
              <a:gdLst/>
              <a:ahLst/>
              <a:cxnLst/>
              <a:rect r="r" b="b" t="t" l="l"/>
              <a:pathLst>
                <a:path h="7956401" w="5085446">
                  <a:moveTo>
                    <a:pt x="2542716" y="7956401"/>
                  </a:moveTo>
                  <a:cubicBezTo>
                    <a:pt x="1140657" y="7956401"/>
                    <a:pt x="0" y="6815733"/>
                    <a:pt x="0" y="5413673"/>
                  </a:cubicBezTo>
                  <a:lnTo>
                    <a:pt x="0" y="2542723"/>
                  </a:lnTo>
                  <a:cubicBezTo>
                    <a:pt x="0" y="1140663"/>
                    <a:pt x="1140655" y="0"/>
                    <a:pt x="2542716" y="0"/>
                  </a:cubicBezTo>
                  <a:cubicBezTo>
                    <a:pt x="3944777" y="0"/>
                    <a:pt x="5085444" y="1140662"/>
                    <a:pt x="5085444" y="2542723"/>
                  </a:cubicBezTo>
                  <a:lnTo>
                    <a:pt x="5085444" y="5413673"/>
                  </a:lnTo>
                  <a:cubicBezTo>
                    <a:pt x="5085445" y="6815733"/>
                    <a:pt x="3944777" y="7956401"/>
                    <a:pt x="2542716" y="7956401"/>
                  </a:cubicBezTo>
                  <a:close/>
                </a:path>
              </a:pathLst>
            </a:custGeom>
            <a:blipFill>
              <a:blip r:embed="rId6"/>
              <a:stretch>
                <a:fillRect l="-39421" t="-44742" r="-49043" b="-1587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" y="5650"/>
              <a:ext cx="6383236" cy="8737452"/>
            </a:xfrm>
            <a:custGeom>
              <a:avLst/>
              <a:gdLst/>
              <a:ahLst/>
              <a:cxnLst/>
              <a:rect r="r" b="b" t="t" l="l"/>
              <a:pathLst>
                <a:path h="8737452" w="6383236">
                  <a:moveTo>
                    <a:pt x="3191610" y="380999"/>
                  </a:moveTo>
                  <a:cubicBezTo>
                    <a:pt x="1784298" y="380999"/>
                    <a:pt x="639369" y="1525933"/>
                    <a:pt x="639369" y="2933247"/>
                  </a:cubicBezTo>
                  <a:lnTo>
                    <a:pt x="639369" y="5804197"/>
                  </a:lnTo>
                  <a:cubicBezTo>
                    <a:pt x="639369" y="7211516"/>
                    <a:pt x="1784298" y="8356450"/>
                    <a:pt x="3191610" y="8356450"/>
                  </a:cubicBezTo>
                  <a:cubicBezTo>
                    <a:pt x="4598929" y="8356450"/>
                    <a:pt x="5743863" y="7211516"/>
                    <a:pt x="5743863" y="5804198"/>
                  </a:cubicBezTo>
                  <a:lnTo>
                    <a:pt x="5743863" y="2933246"/>
                  </a:lnTo>
                  <a:cubicBezTo>
                    <a:pt x="5743864" y="1525933"/>
                    <a:pt x="4598929" y="380999"/>
                    <a:pt x="3191610" y="380999"/>
                  </a:cubicBezTo>
                  <a:close/>
                  <a:moveTo>
                    <a:pt x="5724814" y="5804196"/>
                  </a:moveTo>
                  <a:cubicBezTo>
                    <a:pt x="5724814" y="7201011"/>
                    <a:pt x="4588425" y="8337399"/>
                    <a:pt x="3191612" y="8337399"/>
                  </a:cubicBezTo>
                  <a:cubicBezTo>
                    <a:pt x="1794803" y="8337399"/>
                    <a:pt x="658420" y="7201009"/>
                    <a:pt x="658420" y="5804196"/>
                  </a:cubicBezTo>
                  <a:lnTo>
                    <a:pt x="658420" y="2933246"/>
                  </a:lnTo>
                  <a:cubicBezTo>
                    <a:pt x="658420" y="1536437"/>
                    <a:pt x="1794803" y="400048"/>
                    <a:pt x="3191612" y="400048"/>
                  </a:cubicBezTo>
                  <a:cubicBezTo>
                    <a:pt x="4588426" y="400048"/>
                    <a:pt x="5724814" y="1536437"/>
                    <a:pt x="5724814" y="2933246"/>
                  </a:cubicBezTo>
                  <a:lnTo>
                    <a:pt x="5724814" y="5804196"/>
                  </a:lnTo>
                  <a:close/>
                  <a:moveTo>
                    <a:pt x="6124864" y="4188866"/>
                  </a:moveTo>
                  <a:lnTo>
                    <a:pt x="6124864" y="2933247"/>
                  </a:lnTo>
                  <a:cubicBezTo>
                    <a:pt x="6124864" y="2149753"/>
                    <a:pt x="5819754" y="1413147"/>
                    <a:pt x="5265741" y="859135"/>
                  </a:cubicBezTo>
                  <a:cubicBezTo>
                    <a:pt x="4711717" y="305110"/>
                    <a:pt x="3975117" y="0"/>
                    <a:pt x="3191610" y="0"/>
                  </a:cubicBezTo>
                  <a:cubicBezTo>
                    <a:pt x="2408111" y="0"/>
                    <a:pt x="1671511" y="305110"/>
                    <a:pt x="1117492" y="859135"/>
                  </a:cubicBezTo>
                  <a:cubicBezTo>
                    <a:pt x="563479" y="1413147"/>
                    <a:pt x="258369" y="2149753"/>
                    <a:pt x="258369" y="2933247"/>
                  </a:cubicBezTo>
                  <a:lnTo>
                    <a:pt x="258369" y="4188869"/>
                  </a:lnTo>
                  <a:cubicBezTo>
                    <a:pt x="217862" y="4278875"/>
                    <a:pt x="142047" y="4365847"/>
                    <a:pt x="0" y="4386273"/>
                  </a:cubicBezTo>
                  <a:cubicBezTo>
                    <a:pt x="142047" y="4406698"/>
                    <a:pt x="217862" y="4493670"/>
                    <a:pt x="258369" y="4583676"/>
                  </a:cubicBezTo>
                  <a:lnTo>
                    <a:pt x="258369" y="5804197"/>
                  </a:lnTo>
                  <a:cubicBezTo>
                    <a:pt x="258369" y="6587703"/>
                    <a:pt x="563479" y="7324303"/>
                    <a:pt x="1117492" y="7878328"/>
                  </a:cubicBezTo>
                  <a:cubicBezTo>
                    <a:pt x="1671511" y="8432340"/>
                    <a:pt x="2408110" y="8737452"/>
                    <a:pt x="3191610" y="8737452"/>
                  </a:cubicBezTo>
                  <a:cubicBezTo>
                    <a:pt x="3975117" y="8737452"/>
                    <a:pt x="4711717" y="8432342"/>
                    <a:pt x="5265741" y="7878328"/>
                  </a:cubicBezTo>
                  <a:cubicBezTo>
                    <a:pt x="5819753" y="7324303"/>
                    <a:pt x="6124864" y="6587703"/>
                    <a:pt x="6124864" y="5804198"/>
                  </a:cubicBezTo>
                  <a:lnTo>
                    <a:pt x="6124864" y="4583678"/>
                  </a:lnTo>
                  <a:cubicBezTo>
                    <a:pt x="6165374" y="4493672"/>
                    <a:pt x="6241189" y="4406699"/>
                    <a:pt x="6383236" y="4386273"/>
                  </a:cubicBezTo>
                  <a:cubicBezTo>
                    <a:pt x="6241189" y="4365846"/>
                    <a:pt x="6165374" y="4278873"/>
                    <a:pt x="6124864" y="4188866"/>
                  </a:cubicBezTo>
                  <a:close/>
                  <a:moveTo>
                    <a:pt x="5252260" y="7864846"/>
                  </a:moveTo>
                  <a:cubicBezTo>
                    <a:pt x="4701845" y="8415275"/>
                    <a:pt x="3970019" y="8718400"/>
                    <a:pt x="3191610" y="8718400"/>
                  </a:cubicBezTo>
                  <a:cubicBezTo>
                    <a:pt x="2413202" y="8718400"/>
                    <a:pt x="1681384" y="8415274"/>
                    <a:pt x="1130960" y="7864846"/>
                  </a:cubicBezTo>
                  <a:cubicBezTo>
                    <a:pt x="580545" y="7314431"/>
                    <a:pt x="277419" y="6582605"/>
                    <a:pt x="277419" y="5804196"/>
                  </a:cubicBezTo>
                  <a:lnTo>
                    <a:pt x="277419" y="4583669"/>
                  </a:lnTo>
                  <a:cubicBezTo>
                    <a:pt x="317928" y="4493665"/>
                    <a:pt x="393743" y="4406697"/>
                    <a:pt x="535784" y="4386272"/>
                  </a:cubicBezTo>
                  <a:cubicBezTo>
                    <a:pt x="393743" y="4365846"/>
                    <a:pt x="317927" y="4278877"/>
                    <a:pt x="277419" y="4188873"/>
                  </a:cubicBezTo>
                  <a:lnTo>
                    <a:pt x="277419" y="2933246"/>
                  </a:lnTo>
                  <a:cubicBezTo>
                    <a:pt x="277419" y="2154837"/>
                    <a:pt x="580545" y="1423019"/>
                    <a:pt x="1130960" y="872602"/>
                  </a:cubicBezTo>
                  <a:cubicBezTo>
                    <a:pt x="1681383" y="322180"/>
                    <a:pt x="2413202" y="19049"/>
                    <a:pt x="3191610" y="19049"/>
                  </a:cubicBezTo>
                  <a:cubicBezTo>
                    <a:pt x="3970019" y="19049"/>
                    <a:pt x="4701844" y="322181"/>
                    <a:pt x="5252260" y="872603"/>
                  </a:cubicBezTo>
                  <a:cubicBezTo>
                    <a:pt x="5802688" y="1423019"/>
                    <a:pt x="6105815" y="2154838"/>
                    <a:pt x="6105815" y="2933247"/>
                  </a:cubicBezTo>
                  <a:lnTo>
                    <a:pt x="6105815" y="4188877"/>
                  </a:lnTo>
                  <a:cubicBezTo>
                    <a:pt x="6065306" y="4278881"/>
                    <a:pt x="5989491" y="4365849"/>
                    <a:pt x="5847448" y="4386273"/>
                  </a:cubicBezTo>
                  <a:cubicBezTo>
                    <a:pt x="5989489" y="4406697"/>
                    <a:pt x="6065306" y="4493665"/>
                    <a:pt x="6105815" y="4583669"/>
                  </a:cubicBezTo>
                  <a:lnTo>
                    <a:pt x="6105815" y="5804198"/>
                  </a:lnTo>
                  <a:cubicBezTo>
                    <a:pt x="6105814" y="6582604"/>
                    <a:pt x="5802688" y="7314430"/>
                    <a:pt x="5252260" y="7864846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73306" y="7671788"/>
            <a:ext cx="5586489" cy="1247217"/>
            <a:chOff x="0" y="0"/>
            <a:chExt cx="7448652" cy="166295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7448652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Maryam Almetnawy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39752"/>
              <a:ext cx="7448652" cy="1023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4"/>
                </a:lnSpc>
              </a:pPr>
              <a:r>
                <a:rPr lang="en-US" b="true" sz="2374" spc="118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Team Leader</a:t>
              </a:r>
            </a:p>
            <a:p>
              <a:pPr algn="ctr">
                <a:lnSpc>
                  <a:spcPts val="2904"/>
                </a:lnSpc>
              </a:pPr>
              <a:r>
                <a:rPr lang="en-US" b="true" sz="2074" spc="103" u="sng">
                  <a:solidFill>
                    <a:srgbClr val="520BB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  <a:hlinkClick r:id="rId7" tooltip="https://www.linkedin.com/in/maryam-almetnawy/"/>
                </a:rPr>
                <a:t>LinkedIn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51216" y="7671788"/>
            <a:ext cx="5586489" cy="1229436"/>
            <a:chOff x="0" y="0"/>
            <a:chExt cx="7448652" cy="163924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7448652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Ameera Saeed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58802"/>
              <a:ext cx="7448652" cy="980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4"/>
                </a:lnSpc>
              </a:pPr>
              <a:r>
                <a:rPr lang="en-US" b="true" sz="2274" spc="113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Researcher</a:t>
              </a:r>
            </a:p>
            <a:p>
              <a:pPr algn="ctr">
                <a:lnSpc>
                  <a:spcPts val="2904"/>
                </a:lnSpc>
              </a:pPr>
              <a:r>
                <a:rPr lang="en-US" b="true" sz="2074" spc="103" u="sng">
                  <a:solidFill>
                    <a:srgbClr val="520BB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  <a:hlinkClick r:id="rId8" tooltip="https://www.linkedin.com/in/ameera-saeed/"/>
                </a:rPr>
                <a:t>LinkedIn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128205" y="7671788"/>
            <a:ext cx="5586489" cy="1229436"/>
            <a:chOff x="0" y="0"/>
            <a:chExt cx="7448652" cy="163924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7448652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Aya Hmoud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58802"/>
              <a:ext cx="7448652" cy="980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4"/>
                </a:lnSpc>
              </a:pPr>
              <a:r>
                <a:rPr lang="en-US" b="true" sz="2274" spc="113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App Designer</a:t>
              </a:r>
            </a:p>
            <a:p>
              <a:pPr algn="ctr">
                <a:lnSpc>
                  <a:spcPts val="2904"/>
                </a:lnSpc>
              </a:pPr>
              <a:r>
                <a:rPr lang="en-US" b="true" sz="2074" spc="103" u="sng">
                  <a:solidFill>
                    <a:srgbClr val="520BBF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  <a:hlinkClick r:id="rId9" tooltip="https://www.linkedin.com/in/aya-hmoud/"/>
                </a:rPr>
                <a:t>LinkedIn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78515" y="14102901"/>
            <a:ext cx="16230600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6"/>
              </a:lnSpc>
            </a:pPr>
            <a:r>
              <a:rPr lang="en-US" b="true" sz="7922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OUR TEAM MEMBERS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08635" y="2092530"/>
            <a:ext cx="4471652" cy="57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5"/>
              </a:lnSpc>
              <a:spcBef>
                <a:spcPct val="0"/>
              </a:spcBef>
            </a:pPr>
            <a:r>
              <a:rPr lang="en-US" b="true" sz="379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SubSavers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98050" y="791587"/>
            <a:ext cx="7492822" cy="110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10"/>
              </a:lnSpc>
              <a:spcBef>
                <a:spcPct val="0"/>
              </a:spcBef>
            </a:pPr>
            <a:r>
              <a:rPr lang="en-US" b="true" sz="7342">
                <a:solidFill>
                  <a:srgbClr val="520BB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THANKYOU!!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DAGd4Hwf6nw</dc:identifier>
  <dcterms:modified xsi:type="dcterms:W3CDTF">2011-08-01T06:04:30Z</dcterms:modified>
  <cp:revision>1</cp:revision>
  <dc:title>SubSavers</dc:title>
</cp:coreProperties>
</file>